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59" r:id="rId3"/>
    <p:sldId id="263" r:id="rId4"/>
    <p:sldId id="264" r:id="rId5"/>
    <p:sldId id="266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642" y="798879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ELA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October 17 – 21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dirty="0"/>
              <a:t>HARD COPIES OF ALL WORKSHEETS PROVIDED BY TEACHER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023" y="1407265"/>
            <a:ext cx="10886209" cy="57493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Standard of the Week:</a:t>
            </a:r>
          </a:p>
          <a:p>
            <a:pPr marL="0" indent="0">
              <a:buNone/>
            </a:pPr>
            <a:r>
              <a:rPr lang="en-US" b="1" dirty="0"/>
              <a:t>ELAGSE6RI2: </a:t>
            </a:r>
            <a:r>
              <a:rPr lang="en-US" dirty="0"/>
              <a:t>Determine a central idea of a text and how it is conveyed through particular details; provide a summary of the text distinct from personal opinions or judgments.</a:t>
            </a:r>
          </a:p>
          <a:p>
            <a:pPr marL="0" indent="0">
              <a:buNone/>
            </a:pPr>
            <a:r>
              <a:rPr lang="en-US" b="1" dirty="0"/>
              <a:t>ELAGSE6RL2: </a:t>
            </a:r>
            <a:r>
              <a:rPr lang="en-US" dirty="0"/>
              <a:t>Determine a theme and/or central idea of a text and how it is conveyed through particular details; provide a summary of the text distinct from personal opinions or judgments.</a:t>
            </a:r>
          </a:p>
          <a:p>
            <a:pPr marL="0" indent="0">
              <a:buNone/>
            </a:pPr>
            <a:r>
              <a:rPr lang="en-US" b="1" dirty="0"/>
              <a:t>ELAGSE6W2: </a:t>
            </a:r>
            <a:r>
              <a:rPr lang="en-US" dirty="0"/>
              <a:t>Write informative/explanatory texts to examine a topic and convey ideas, concepts, and information through the selection, organization, and analysis of relevant content.</a:t>
            </a:r>
          </a:p>
          <a:p>
            <a:pPr marL="0" indent="0">
              <a:buNone/>
            </a:pPr>
            <a:r>
              <a:rPr lang="en-US" b="1" dirty="0"/>
              <a:t>ELAGSE6W4: </a:t>
            </a:r>
            <a:r>
              <a:rPr lang="en-US" dirty="0"/>
              <a:t>Produce clear and coherent writing in which the development, organization, and style are appropriate to task, purpose, and audience. </a:t>
            </a:r>
          </a:p>
          <a:p>
            <a:pPr marL="0" indent="0">
              <a:buNone/>
            </a:pPr>
            <a:r>
              <a:rPr lang="en-US" b="1" u="sng" dirty="0"/>
              <a:t>Learning Targets:</a:t>
            </a:r>
          </a:p>
          <a:p>
            <a:r>
              <a:rPr lang="en-US" dirty="0"/>
              <a:t>The student will be able to identify  point of view and voice in a text.</a:t>
            </a:r>
          </a:p>
          <a:p>
            <a:r>
              <a:rPr lang="en-US" sz="1800" dirty="0"/>
              <a:t>Students will be able to </a:t>
            </a:r>
            <a:r>
              <a:rPr lang="en-US" dirty="0"/>
              <a:t>use evidence from the text to support analysis of what the text says</a:t>
            </a:r>
            <a:endParaRPr lang="en-US" sz="18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36104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Standard(s)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/>
              <a:t>Key Ideas and Details</a:t>
            </a:r>
            <a:br>
              <a:rPr lang="en-US" sz="4000" b="1" dirty="0"/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63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Monday Oct 17,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C62F10C-C7A6-47C9-A2C4-3D8336804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Answer the primary question- Have you ever felt like you didn’t fit in?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Pre-assessment on the elements of a graphic novel.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“The New Kid” – preview the text in ELA literature book pages 140 – 143</a:t>
            </a:r>
          </a:p>
          <a:p>
            <a:pPr marL="137160" indent="0">
              <a:buNone/>
            </a:pPr>
            <a:r>
              <a:rPr lang="en-US" sz="2200" b="1" dirty="0"/>
              <a:t>student led reading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Complete activities in literature book: use side margins to annotate text; analyze plot and character; analyze setting and theme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Individual Practice:</a:t>
            </a:r>
          </a:p>
          <a:p>
            <a:pPr marL="137160" indent="0">
              <a:buNone/>
            </a:pPr>
            <a:r>
              <a:rPr lang="en-US" sz="2200" b="1" dirty="0"/>
              <a:t>Students will answer questions about text.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share  “Takeaway” from today’s 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Oct 18,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D7B6F73-187D-4029-8FD9-E0D5E1E70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Define the following literary devices: hyperbole, metaphor, anecdote, parable, foreshadowing, flashback, imagery.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share their definitions of specific literary terms.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“The New Kid” – preview the text in ELA literature book pages 144 – 146</a:t>
            </a:r>
          </a:p>
          <a:p>
            <a:pPr marL="137160" indent="0">
              <a:buNone/>
            </a:pPr>
            <a:r>
              <a:rPr lang="en-US" sz="2200" b="1" dirty="0"/>
              <a:t>student led reading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Complete activities in literature book: use side margins to annotate text; analyze plot and character; analyze setting and theme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Small Group Practice:</a:t>
            </a:r>
          </a:p>
          <a:p>
            <a:pPr marL="137160" indent="0">
              <a:buNone/>
            </a:pPr>
            <a:r>
              <a:rPr lang="en-US" sz="2200" b="1" dirty="0"/>
              <a:t>Students will analyze dialogue between characters then answer questions about text.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share  “Takeaway” from today’s 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Oct 19,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5C082B4-1E65-4785-A9EB-469848FA5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868" y="1934817"/>
            <a:ext cx="10565418" cy="4923183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Students will answer the question “What is a conflict in literature?”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use reading comprehension and recall skills to summarize text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“The New Kid” – preview the text in ELA literature book pages 147 – 149</a:t>
            </a:r>
          </a:p>
          <a:p>
            <a:pPr marL="137160" indent="0">
              <a:buNone/>
            </a:pPr>
            <a:r>
              <a:rPr lang="en-US" sz="2200" b="1" dirty="0"/>
              <a:t>student led reading</a:t>
            </a:r>
          </a:p>
          <a:p>
            <a:pPr marL="137160" indent="0">
              <a:buNone/>
            </a:pPr>
            <a:endParaRPr lang="en-US" sz="2200" b="1" dirty="0"/>
          </a:p>
          <a:p>
            <a:pPr marL="422910" indent="-285750"/>
            <a:r>
              <a:rPr lang="en-US" sz="2200" b="1" dirty="0"/>
              <a:t>Define internal vs external conflict; create list of “types of conflicts”</a:t>
            </a:r>
          </a:p>
          <a:p>
            <a:pPr marL="137160" indent="0">
              <a:buNone/>
            </a:pPr>
            <a:r>
              <a:rPr lang="en-US" sz="2200" b="1" dirty="0"/>
              <a:t>Man vs man, man vs. nature, man vs. technology, man vs self, man vs. society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200" b="1" dirty="0"/>
              <a:t>Students will participate in discussion about the themes and conflicts in text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Individual Practice:</a:t>
            </a:r>
          </a:p>
          <a:p>
            <a:pPr marL="137160" indent="0">
              <a:buNone/>
            </a:pPr>
            <a:r>
              <a:rPr lang="en-US" sz="2200" b="1" dirty="0"/>
              <a:t>Complete activities in literature book: use side margins to annotate text; analyze plot and character; analyze setting and theme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share  “Takeaway” from today’s 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Oct 20,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86C8096-15EA-489F-BF05-32782DC7D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Students will answer the question: What is the purpose of using flashback and foreshadowing as writing techniques?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use reading comprehension and recall skills to summarize text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480060"/>
            <a:r>
              <a:rPr lang="en-US" sz="2200" b="1" dirty="0"/>
              <a:t>“The New Kid” – preview the text in ELA literature book pages 150 – 153</a:t>
            </a:r>
          </a:p>
          <a:p>
            <a:pPr marL="137160" indent="0">
              <a:buNone/>
            </a:pPr>
            <a:r>
              <a:rPr lang="en-US" sz="2200" b="1" dirty="0"/>
              <a:t>student led reading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80060"/>
            <a:r>
              <a:rPr lang="en-US" sz="2200" b="1" dirty="0"/>
              <a:t>Students will use textual evidence to point out flashback and foreshadowing in text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Individual Practice:</a:t>
            </a:r>
          </a:p>
          <a:p>
            <a:pPr marL="137160" indent="0">
              <a:buNone/>
            </a:pPr>
            <a:r>
              <a:rPr lang="en-US" sz="2200" b="1" dirty="0"/>
              <a:t>Complete activities in literature book: use side margins to annotate text; analyze plot and character; analyze setting and theme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share  “Takeaway” from today’s 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Oct 21,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175D380-B335-489A-AA49-124C7B4AC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877" y="1944210"/>
            <a:ext cx="10554574" cy="5082466"/>
          </a:xfrm>
        </p:spPr>
        <p:txBody>
          <a:bodyPr>
            <a:normAutofit fontScale="25000" lnSpcReduction="20000"/>
          </a:bodyPr>
          <a:lstStyle/>
          <a:p>
            <a:pPr marL="137160" indent="0">
              <a:buNone/>
            </a:pPr>
            <a:r>
              <a:rPr lang="en-US" sz="4000" b="1" dirty="0"/>
              <a:t>Warm Up: </a:t>
            </a:r>
          </a:p>
          <a:p>
            <a:pPr marL="422910" indent="-285750"/>
            <a:r>
              <a:rPr lang="en-US" sz="4000" b="1" dirty="0"/>
              <a:t>Students will answer the question: What is informational writing?</a:t>
            </a:r>
          </a:p>
          <a:p>
            <a:pPr marL="137160" indent="0">
              <a:buNone/>
            </a:pPr>
            <a:endParaRPr lang="en-US" sz="4000" b="1" dirty="0"/>
          </a:p>
          <a:p>
            <a:pPr marL="137160" indent="0">
              <a:buNone/>
            </a:pPr>
            <a:r>
              <a:rPr lang="en-US" sz="4000" b="1" dirty="0"/>
              <a:t>Opening:</a:t>
            </a:r>
          </a:p>
          <a:p>
            <a:pPr marL="137160" indent="0">
              <a:buNone/>
            </a:pPr>
            <a:r>
              <a:rPr lang="en-US" sz="4000" b="1" dirty="0"/>
              <a:t>Review today’s Essential Question </a:t>
            </a:r>
          </a:p>
          <a:p>
            <a:pPr marL="137160" indent="0">
              <a:buNone/>
            </a:pPr>
            <a:endParaRPr lang="en-US" sz="4000" b="1" dirty="0"/>
          </a:p>
          <a:p>
            <a:pPr marL="137160" indent="0">
              <a:buNone/>
            </a:pPr>
            <a:r>
              <a:rPr lang="en-US" sz="4000" b="1" dirty="0"/>
              <a:t>Group Instruction: </a:t>
            </a:r>
          </a:p>
          <a:p>
            <a:pPr marL="137160" indent="0">
              <a:buNone/>
            </a:pPr>
            <a:r>
              <a:rPr lang="en-US" sz="4000" b="1" dirty="0"/>
              <a:t>Review format for paragraph: </a:t>
            </a:r>
          </a:p>
          <a:p>
            <a:pPr marL="137160" indent="0">
              <a:buNone/>
            </a:pPr>
            <a:r>
              <a:rPr lang="en-US" sz="4000" b="1" dirty="0"/>
              <a:t>Claim</a:t>
            </a:r>
          </a:p>
          <a:p>
            <a:pPr marL="137160" indent="0">
              <a:buNone/>
            </a:pPr>
            <a:r>
              <a:rPr lang="en-US" sz="4000" b="1" dirty="0"/>
              <a:t>Example 1</a:t>
            </a:r>
          </a:p>
          <a:p>
            <a:pPr marL="137160" indent="0">
              <a:buNone/>
            </a:pPr>
            <a:r>
              <a:rPr lang="en-US" sz="4000" b="1" dirty="0"/>
              <a:t>Example 2</a:t>
            </a:r>
          </a:p>
          <a:p>
            <a:pPr marL="137160" indent="0">
              <a:buNone/>
            </a:pPr>
            <a:r>
              <a:rPr lang="en-US" sz="4000" b="1" dirty="0"/>
              <a:t>Example 3</a:t>
            </a:r>
          </a:p>
          <a:p>
            <a:pPr marL="137160" indent="0">
              <a:buNone/>
            </a:pPr>
            <a:r>
              <a:rPr lang="en-US" sz="4000" b="1" dirty="0"/>
              <a:t>Closing sentence</a:t>
            </a:r>
          </a:p>
          <a:p>
            <a:pPr marL="137160" indent="0">
              <a:buNone/>
            </a:pPr>
            <a:endParaRPr lang="en-US" sz="4000" b="1" dirty="0"/>
          </a:p>
          <a:p>
            <a:pPr marL="137160" indent="0">
              <a:buNone/>
            </a:pPr>
            <a:r>
              <a:rPr lang="en-US" sz="4000" b="1" dirty="0"/>
              <a:t>Individual Practice:</a:t>
            </a:r>
          </a:p>
          <a:p>
            <a:pPr marL="137160" indent="0">
              <a:buNone/>
            </a:pPr>
            <a:r>
              <a:rPr lang="en-US" sz="4000" b="1" dirty="0"/>
              <a:t>Complete pages 154 - 156</a:t>
            </a:r>
          </a:p>
          <a:p>
            <a:pPr marL="137160" indent="0">
              <a:buNone/>
            </a:pPr>
            <a:endParaRPr lang="en-US" sz="4000" b="1" dirty="0"/>
          </a:p>
          <a:p>
            <a:pPr marL="137160" indent="0">
              <a:buNone/>
            </a:pPr>
            <a:r>
              <a:rPr lang="en-US" sz="4000" b="1" dirty="0"/>
              <a:t>Independent /Group Practice:</a:t>
            </a:r>
          </a:p>
          <a:p>
            <a:pPr marL="137160" indent="0">
              <a:buNone/>
            </a:pPr>
            <a:r>
              <a:rPr lang="en-US" sz="4000" b="1" dirty="0"/>
              <a:t>N/A</a:t>
            </a:r>
          </a:p>
          <a:p>
            <a:pPr marL="137160" indent="0">
              <a:buNone/>
            </a:pPr>
            <a:endParaRPr lang="en-US" sz="4000" b="1" dirty="0"/>
          </a:p>
          <a:p>
            <a:pPr marL="137160" indent="0">
              <a:buNone/>
            </a:pPr>
            <a:r>
              <a:rPr lang="en-US" sz="4000" b="1" dirty="0"/>
              <a:t>Closers: </a:t>
            </a:r>
          </a:p>
          <a:p>
            <a:pPr marL="137160" indent="0">
              <a:buNone/>
            </a:pPr>
            <a:r>
              <a:rPr lang="en-US" sz="4000" b="1" dirty="0"/>
              <a:t>Students will share their answers to the Essential Question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4972</TotalTime>
  <Words>740</Words>
  <Application>Microsoft Office PowerPoint</Application>
  <PresentationFormat>Widescreen</PresentationFormat>
  <Paragraphs>115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6th Grade ELA Ms. Ellis</vt:lpstr>
      <vt:lpstr>Standard(s) Key Ideas and Details </vt:lpstr>
      <vt:lpstr>Monday Oct 17, 2022</vt:lpstr>
      <vt:lpstr>Tuesday Oct 18, 2022</vt:lpstr>
      <vt:lpstr>Wednesday Oct 19, 2022</vt:lpstr>
      <vt:lpstr>Thursday Oct 20, 2022</vt:lpstr>
      <vt:lpstr>Friday Oct 21,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59</cp:revision>
  <cp:lastPrinted>2019-08-11T01:51:35Z</cp:lastPrinted>
  <dcterms:created xsi:type="dcterms:W3CDTF">2018-08-24T15:10:25Z</dcterms:created>
  <dcterms:modified xsi:type="dcterms:W3CDTF">2022-10-24T00:09:54Z</dcterms:modified>
</cp:coreProperties>
</file>